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3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325" r:id="rId2"/>
    <p:sldId id="462" r:id="rId3"/>
    <p:sldId id="459" r:id="rId4"/>
    <p:sldId id="460" r:id="rId5"/>
    <p:sldId id="461" r:id="rId6"/>
    <p:sldId id="468" r:id="rId7"/>
    <p:sldId id="465" r:id="rId8"/>
  </p:sldIdLst>
  <p:sldSz cx="9144000" cy="5184775"/>
  <p:notesSz cx="6858000" cy="9144000"/>
  <p:custDataLst>
    <p:tags r:id="rId10"/>
  </p:custDataLst>
  <p:defaultTextStyle>
    <a:defPPr>
      <a:defRPr lang="zh-CN"/>
    </a:defPPr>
    <a:lvl1pPr marL="0" algn="l" defTabSz="687705" rtl="0" eaLnBrk="1" latinLnBrk="0" hangingPunct="1">
      <a:defRPr sz="1355" kern="1200">
        <a:solidFill>
          <a:schemeClr val="tx1"/>
        </a:solidFill>
        <a:latin typeface="+mn-lt"/>
        <a:ea typeface="+mn-ea"/>
        <a:cs typeface="+mn-cs"/>
      </a:defRPr>
    </a:lvl1pPr>
    <a:lvl2pPr marL="344170" algn="l" defTabSz="687705" rtl="0" eaLnBrk="1" latinLnBrk="0" hangingPunct="1">
      <a:defRPr sz="1355" kern="1200">
        <a:solidFill>
          <a:schemeClr val="tx1"/>
        </a:solidFill>
        <a:latin typeface="+mn-lt"/>
        <a:ea typeface="+mn-ea"/>
        <a:cs typeface="+mn-cs"/>
      </a:defRPr>
    </a:lvl2pPr>
    <a:lvl3pPr marL="687705" algn="l" defTabSz="687705" rtl="0" eaLnBrk="1" latinLnBrk="0" hangingPunct="1">
      <a:defRPr sz="1355" kern="1200">
        <a:solidFill>
          <a:schemeClr val="tx1"/>
        </a:solidFill>
        <a:latin typeface="+mn-lt"/>
        <a:ea typeface="+mn-ea"/>
        <a:cs typeface="+mn-cs"/>
      </a:defRPr>
    </a:lvl3pPr>
    <a:lvl4pPr marL="1031875" algn="l" defTabSz="687705" rtl="0" eaLnBrk="1" latinLnBrk="0" hangingPunct="1">
      <a:defRPr sz="1355" kern="1200">
        <a:solidFill>
          <a:schemeClr val="tx1"/>
        </a:solidFill>
        <a:latin typeface="+mn-lt"/>
        <a:ea typeface="+mn-ea"/>
        <a:cs typeface="+mn-cs"/>
      </a:defRPr>
    </a:lvl4pPr>
    <a:lvl5pPr marL="1375410" algn="l" defTabSz="687705" rtl="0" eaLnBrk="1" latinLnBrk="0" hangingPunct="1">
      <a:defRPr sz="1355" kern="1200">
        <a:solidFill>
          <a:schemeClr val="tx1"/>
        </a:solidFill>
        <a:latin typeface="+mn-lt"/>
        <a:ea typeface="+mn-ea"/>
        <a:cs typeface="+mn-cs"/>
      </a:defRPr>
    </a:lvl5pPr>
    <a:lvl6pPr marL="1719580" algn="l" defTabSz="687705" rtl="0" eaLnBrk="1" latinLnBrk="0" hangingPunct="1">
      <a:defRPr sz="1355" kern="1200">
        <a:solidFill>
          <a:schemeClr val="tx1"/>
        </a:solidFill>
        <a:latin typeface="+mn-lt"/>
        <a:ea typeface="+mn-ea"/>
        <a:cs typeface="+mn-cs"/>
      </a:defRPr>
    </a:lvl6pPr>
    <a:lvl7pPr marL="2063115" algn="l" defTabSz="687705" rtl="0" eaLnBrk="1" latinLnBrk="0" hangingPunct="1">
      <a:defRPr sz="1355" kern="1200">
        <a:solidFill>
          <a:schemeClr val="tx1"/>
        </a:solidFill>
        <a:latin typeface="+mn-lt"/>
        <a:ea typeface="+mn-ea"/>
        <a:cs typeface="+mn-cs"/>
      </a:defRPr>
    </a:lvl7pPr>
    <a:lvl8pPr marL="2407285" algn="l" defTabSz="687705" rtl="0" eaLnBrk="1" latinLnBrk="0" hangingPunct="1">
      <a:defRPr sz="1355" kern="1200">
        <a:solidFill>
          <a:schemeClr val="tx1"/>
        </a:solidFill>
        <a:latin typeface="+mn-lt"/>
        <a:ea typeface="+mn-ea"/>
        <a:cs typeface="+mn-cs"/>
      </a:defRPr>
    </a:lvl8pPr>
    <a:lvl9pPr marL="2750820" algn="l" defTabSz="687705" rtl="0" eaLnBrk="1" latinLnBrk="0" hangingPunct="1">
      <a:defRPr sz="13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500" userDrawn="1">
          <p15:clr>
            <a:srgbClr val="A4A3A4"/>
          </p15:clr>
        </p15:guide>
        <p15:guide id="2" orient="horz" pos="3038" userDrawn="1">
          <p15:clr>
            <a:srgbClr val="A4A3A4"/>
          </p15:clr>
        </p15:guide>
        <p15:guide id="3" pos="226" userDrawn="1">
          <p15:clr>
            <a:srgbClr val="A4A3A4"/>
          </p15:clr>
        </p15:guide>
        <p15:guide id="4" orient="horz" pos="2439" userDrawn="1">
          <p15:clr>
            <a:srgbClr val="A4A3A4"/>
          </p15:clr>
        </p15:guide>
        <p15:guide id="5" pos="2677" userDrawn="1">
          <p15:clr>
            <a:srgbClr val="A4A3A4"/>
          </p15:clr>
        </p15:guide>
        <p15:guide id="6" orient="horz" pos="544" userDrawn="1">
          <p15:clr>
            <a:srgbClr val="A4A3A4"/>
          </p15:clr>
        </p15:guide>
        <p15:guide id="8" orient="horz" pos="222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ovo" initials="l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A9A7"/>
    <a:srgbClr val="A41E34"/>
    <a:srgbClr val="A51E36"/>
    <a:srgbClr val="C76A6B"/>
    <a:srgbClr val="555759"/>
    <a:srgbClr val="FFFFFF"/>
    <a:srgbClr val="E9004C"/>
    <a:srgbClr val="F26E7D"/>
    <a:srgbClr val="E9F0F9"/>
    <a:srgbClr val="A0D6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0"/>
    <p:restoredTop sz="83586"/>
  </p:normalViewPr>
  <p:slideViewPr>
    <p:cSldViewPr snapToGrid="0" snapToObjects="1" showGuides="1">
      <p:cViewPr varScale="1">
        <p:scale>
          <a:sx n="79" d="100"/>
          <a:sy n="79" d="100"/>
        </p:scale>
        <p:origin x="396" y="60"/>
      </p:cViewPr>
      <p:guideLst>
        <p:guide pos="5500"/>
        <p:guide orient="horz" pos="3038"/>
        <p:guide pos="226"/>
        <p:guide orient="horz" pos="2439"/>
        <p:guide pos="2677"/>
        <p:guide orient="horz" pos="544"/>
        <p:guide orient="horz" pos="22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9612-F53E-5945-9C8E-1F92400E66B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08025" y="1143000"/>
            <a:ext cx="5441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208A1-D38D-C548-96DE-88E99097BF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208A1-D38D-C548-96DE-88E99097BFF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208A1-D38D-C548-96DE-88E99097BFF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208A1-D38D-C548-96DE-88E99097BFF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208A1-D38D-C548-96DE-88E99097BFF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8527"/>
            <a:ext cx="6858000" cy="180507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23207"/>
            <a:ext cx="6858000" cy="125178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6041"/>
            <a:ext cx="1971675" cy="439385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6041"/>
            <a:ext cx="5800725" cy="439385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92594"/>
            <a:ext cx="7886700" cy="215672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69719"/>
            <a:ext cx="7886700" cy="113416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80206"/>
            <a:ext cx="3886200" cy="328969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80206"/>
            <a:ext cx="3886200" cy="328969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6042"/>
            <a:ext cx="7886700" cy="10021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70990"/>
            <a:ext cx="3868340" cy="6228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93883"/>
            <a:ext cx="3868340" cy="27856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70990"/>
            <a:ext cx="3887391" cy="6228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93883"/>
            <a:ext cx="3887391" cy="27856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5652"/>
            <a:ext cx="2949178" cy="120978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6512"/>
            <a:ext cx="4629150" cy="368455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55433"/>
            <a:ext cx="2949178" cy="288163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5652"/>
            <a:ext cx="2949178" cy="120978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887391" y="746512"/>
            <a:ext cx="4629150" cy="368455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55433"/>
            <a:ext cx="2949178" cy="288163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6042"/>
            <a:ext cx="7886700" cy="1002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0206"/>
            <a:ext cx="7886700" cy="32896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805519"/>
            <a:ext cx="2057400" cy="276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80EBC-1F4F-064A-BCDA-A8702FD7B152}" type="datetimeFigureOut">
              <a:rPr kumimoji="1" lang="zh-CN" altLang="en-US" smtClean="0"/>
              <a:t>2025/3/6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05519"/>
            <a:ext cx="3086100" cy="276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805519"/>
            <a:ext cx="2057400" cy="276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F141A-EAFD-9144-B9F1-78E320CF3B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5.xml"/><Relationship Id="rId7" Type="http://schemas.microsoft.com/office/2007/relationships/hdphoto" Target="../media/hdphoto1.wdp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8.xml"/><Relationship Id="rId7" Type="http://schemas.microsoft.com/office/2007/relationships/hdphoto" Target="../media/hdphoto1.wdp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6" Type="http://schemas.openxmlformats.org/officeDocument/2006/relationships/hyperlink" Target="https://send2me.cn/kN1j81Cu/T3WsHR6InIXdsQ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未标题-2-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635"/>
            <a:ext cx="9143365" cy="51841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189" y="109855"/>
            <a:ext cx="1338221" cy="4320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58775" y="2207978"/>
            <a:ext cx="7955915" cy="76881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286000" lvl="5" indent="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b="1" dirty="0">
                <a:solidFill>
                  <a:srgbClr val="A41E34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</a:t>
            </a:r>
            <a:r>
              <a:rPr lang="zh-CN" altLang="en-US" sz="3600" b="1" dirty="0">
                <a:solidFill>
                  <a:srgbClr val="A41E34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词云统计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  <a:sym typeface="+mn-ea"/>
            </a:endParaRPr>
          </a:p>
          <a:p>
            <a:pPr marL="2743200" lvl="6" indent="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+mn-ea"/>
              </a:rPr>
              <a:t>    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标题-2-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635"/>
            <a:ext cx="9143365" cy="51841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189" y="109855"/>
            <a:ext cx="1338221" cy="432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8775" y="863600"/>
            <a:ext cx="638742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词云统计</a:t>
            </a:r>
            <a:endParaRPr lang="en-US" altLang="zh-CN" sz="2800" b="1" dirty="0"/>
          </a:p>
          <a:p>
            <a:endParaRPr lang="en-US" altLang="zh-CN" sz="2800" b="1" dirty="0"/>
          </a:p>
          <a:p>
            <a:r>
              <a:rPr lang="zh-CN" altLang="en-US" sz="2000" dirty="0"/>
              <a:t>对网络文本中的“</a:t>
            </a:r>
            <a:r>
              <a:rPr lang="zh-CN" altLang="en-US" sz="2000" b="1" dirty="0"/>
              <a:t>关键词</a:t>
            </a:r>
            <a:r>
              <a:rPr lang="zh-CN" altLang="en-US" sz="2000" dirty="0"/>
              <a:t>”予以视觉上的突出，形成“关键词云层” ，从而过滤掉大量的文本信息，使浏览图片者只要一眼扫过图片就可以领略文本的</a:t>
            </a:r>
            <a:r>
              <a:rPr lang="zh-CN" altLang="en-US" sz="2000" b="1" dirty="0"/>
              <a:t>主旨</a:t>
            </a:r>
            <a:r>
              <a:rPr lang="zh-CN" altLang="en-US" sz="2000" dirty="0"/>
              <a:t>。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702435" y="2728294"/>
            <a:ext cx="3790950" cy="19335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未标题-2-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635"/>
            <a:ext cx="9143365" cy="51841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189" y="109855"/>
            <a:ext cx="1338221" cy="432000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58775" y="888365"/>
            <a:ext cx="4834255" cy="3569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处理流程</a:t>
            </a:r>
            <a:endParaRPr lang="en-US" altLang="zh-CN" sz="2800" dirty="0"/>
          </a:p>
          <a:p>
            <a:endParaRPr lang="zh-CN" altLang="en-US" sz="18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000" dirty="0"/>
              <a:t>分词：将连续的</a:t>
            </a:r>
            <a:r>
              <a:rPr lang="zh-CN" altLang="en-US" sz="2000" b="1" dirty="0"/>
              <a:t>字</a:t>
            </a:r>
            <a:r>
              <a:rPr lang="zh-CN" altLang="en-US" sz="2000" dirty="0"/>
              <a:t>序列按照规范生成</a:t>
            </a:r>
            <a:r>
              <a:rPr lang="zh-CN" altLang="en-US" sz="2000" b="1" dirty="0"/>
              <a:t>词</a:t>
            </a:r>
            <a:r>
              <a:rPr lang="zh-CN" altLang="en-US" sz="2000" dirty="0"/>
              <a:t>序列。</a:t>
            </a:r>
          </a:p>
          <a:p>
            <a:pPr marL="457200" indent="-457200">
              <a:buFont typeface="+mj-lt"/>
              <a:buAutoNum type="arabicPeriod"/>
            </a:pPr>
            <a:endParaRPr lang="zh-CN" altLang="en-US" sz="2000" dirty="0"/>
          </a:p>
          <a:p>
            <a:pPr marL="457200" indent="-457200" algn="l">
              <a:buClrTx/>
              <a:buSzTx/>
              <a:buFont typeface="+mj-lt"/>
              <a:buAutoNum type="arabicPeriod"/>
            </a:pPr>
            <a:r>
              <a:rPr lang="zh-CN" altLang="en-US" sz="2000" dirty="0"/>
              <a:t>词频统计：将第一步得到的</a:t>
            </a:r>
            <a:r>
              <a:rPr lang="zh-CN" altLang="en-US" sz="2000" b="1" dirty="0"/>
              <a:t>分词</a:t>
            </a:r>
            <a:r>
              <a:rPr lang="zh-CN" altLang="en-US" sz="2000" dirty="0"/>
              <a:t>结果根据出现频率进行</a:t>
            </a:r>
            <a:r>
              <a:rPr lang="zh-CN" altLang="en-US" sz="2000" b="1" dirty="0"/>
              <a:t>统计</a:t>
            </a:r>
            <a:r>
              <a:rPr lang="zh-CN" altLang="en-US" sz="2000" dirty="0"/>
              <a:t>，要求用TF-IDF作为词频指标。</a:t>
            </a:r>
          </a:p>
          <a:p>
            <a:pPr marL="457200" indent="-457200">
              <a:buFont typeface="+mj-lt"/>
              <a:buAutoNum type="arabicPeriod"/>
            </a:pPr>
            <a:endParaRPr lang="zh-CN" alt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2000" dirty="0"/>
              <a:t> </a:t>
            </a:r>
            <a:r>
              <a:rPr lang="zh-CN" altLang="en-US" sz="2000" dirty="0"/>
              <a:t>绘制词云：对高频关键词的</a:t>
            </a:r>
            <a:r>
              <a:rPr lang="zh-CN" altLang="en-US" sz="2000" b="1" dirty="0"/>
              <a:t>可视化</a:t>
            </a:r>
            <a:r>
              <a:rPr lang="zh-CN" altLang="en-US" sz="2000" dirty="0"/>
              <a:t>表达。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3695" y="1061720"/>
            <a:ext cx="3199765" cy="32810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未标题-2-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3365" cy="51841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189" y="109855"/>
            <a:ext cx="1338221" cy="432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8775" y="863600"/>
            <a:ext cx="8149590" cy="2700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补充材料</a:t>
            </a:r>
            <a:endParaRPr lang="en-US" altLang="zh-CN" sz="2800" b="1" dirty="0"/>
          </a:p>
          <a:p>
            <a:endParaRPr lang="en-US" altLang="zh-CN" sz="2800" b="1" dirty="0"/>
          </a:p>
          <a:p>
            <a:r>
              <a:rPr lang="zh-CN" altLang="en-US" sz="2000" dirty="0"/>
              <a:t>实现程序，对给定文本绘制词云。</a:t>
            </a:r>
          </a:p>
          <a:p>
            <a:endParaRPr lang="zh-CN" altLang="en-US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000" dirty="0"/>
              <a:t>分词工具：</a:t>
            </a:r>
            <a:r>
              <a:rPr lang="en-US" altLang="zh-CN" sz="2000" dirty="0" err="1"/>
              <a:t>jieba</a:t>
            </a:r>
            <a:r>
              <a:rPr lang="zh-CN" altLang="en-US" sz="2000" dirty="0" err="1"/>
              <a:t>库</a:t>
            </a:r>
            <a:r>
              <a:rPr lang="en-US" altLang="zh-CN" sz="2000" dirty="0" err="1"/>
              <a:t>、SnowNLP</a:t>
            </a:r>
            <a:r>
              <a:rPr lang="zh-CN" altLang="en-US" sz="2000" dirty="0" err="1"/>
              <a:t>库</a:t>
            </a:r>
            <a:r>
              <a:rPr lang="en-US" altLang="zh-CN" sz="2000" dirty="0" err="1"/>
              <a:t>、THULAC</a:t>
            </a:r>
            <a:r>
              <a:rPr lang="zh-CN" altLang="en-US" sz="2000" dirty="0" err="1"/>
              <a:t>库</a:t>
            </a:r>
            <a:r>
              <a:rPr lang="en-US" altLang="zh-CN" sz="2000" dirty="0" err="1"/>
              <a:t>、NLPIR</a:t>
            </a:r>
            <a:r>
              <a:rPr lang="zh-CN" altLang="en-US" sz="2000" dirty="0" err="1"/>
              <a:t>库等。</a:t>
            </a:r>
            <a:endParaRPr lang="en-US" altLang="zh-CN" sz="2000" dirty="0" err="1"/>
          </a:p>
          <a:p>
            <a:pPr marL="457200" indent="-457200">
              <a:buFont typeface="+mj-lt"/>
              <a:buAutoNum type="arabicPeriod"/>
            </a:pPr>
            <a:r>
              <a:rPr lang="zh-CN" altLang="en-US" sz="2000" dirty="0">
                <a:solidFill>
                  <a:schemeClr val="tx1"/>
                </a:solidFill>
              </a:rPr>
              <a:t>词频统计：</a:t>
            </a:r>
            <a:r>
              <a:rPr lang="en-US" sz="2000" dirty="0">
                <a:solidFill>
                  <a:schemeClr val="tx1"/>
                </a:solidFill>
              </a:rPr>
              <a:t>python</a:t>
            </a:r>
            <a:r>
              <a:rPr lang="zh-CN" altLang="en-US" sz="2000" dirty="0">
                <a:solidFill>
                  <a:schemeClr val="tx1"/>
                </a:solidFill>
              </a:rPr>
              <a:t>提供了许多第三方库来帮助完成词频统计，包括</a:t>
            </a:r>
            <a:r>
              <a:rPr lang="en-US" altLang="zh-CN" sz="2000" dirty="0">
                <a:solidFill>
                  <a:schemeClr val="tx1"/>
                </a:solidFill>
              </a:rPr>
              <a:t>collections</a:t>
            </a:r>
            <a:r>
              <a:rPr lang="zh-CN" altLang="en-US" sz="2000" dirty="0">
                <a:solidFill>
                  <a:schemeClr val="tx1"/>
                </a:solidFill>
              </a:rPr>
              <a:t>库、</a:t>
            </a:r>
            <a:r>
              <a:rPr lang="en-US" altLang="zh-CN" sz="2000" dirty="0">
                <a:solidFill>
                  <a:schemeClr val="tx1"/>
                </a:solidFill>
              </a:rPr>
              <a:t>pandas</a:t>
            </a:r>
            <a:r>
              <a:rPr lang="zh-CN" altLang="en-US" sz="2000" dirty="0">
                <a:solidFill>
                  <a:schemeClr val="tx1"/>
                </a:solidFill>
              </a:rPr>
              <a:t>库等。可以计算</a:t>
            </a:r>
            <a:r>
              <a:rPr lang="en-US" altLang="zh-CN" sz="2000" dirty="0">
                <a:solidFill>
                  <a:schemeClr val="tx1"/>
                </a:solidFill>
              </a:rPr>
              <a:t>TF</a:t>
            </a:r>
            <a:r>
              <a:rPr lang="zh-CN" altLang="en-US" sz="2000" dirty="0">
                <a:solidFill>
                  <a:schemeClr val="tx1"/>
                </a:solidFill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</a:rPr>
              <a:t>IDF</a:t>
            </a:r>
            <a:r>
              <a:rPr lang="zh-CN" altLang="en-US" sz="2000">
                <a:solidFill>
                  <a:schemeClr val="tx1"/>
                </a:solidFill>
              </a:rPr>
              <a:t>应手动计算</a:t>
            </a:r>
            <a:endParaRPr lang="zh-CN" altLang="en-US" sz="2000" dirty="0">
              <a:solidFill>
                <a:schemeClr val="tx1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zh-CN" altLang="en-US" sz="2000" dirty="0">
                <a:solidFill>
                  <a:schemeClr val="tx1"/>
                </a:solidFill>
              </a:rPr>
              <a:t>绘制词云：wordcloud库、pyecharts库、stylecloud库等。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6" name="表格 6"/>
          <p:cNvGraphicFramePr>
            <a:graphicFrameLocks noGrp="1"/>
          </p:cNvGraphicFramePr>
          <p:nvPr>
            <p:ph idx="1"/>
          </p:nvPr>
        </p:nvGraphicFramePr>
        <p:xfrm>
          <a:off x="628650" y="1379538"/>
          <a:ext cx="7886700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" name="图片 3" descr="未标题-2-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635"/>
            <a:ext cx="9143365" cy="51841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189" y="109855"/>
            <a:ext cx="1338221" cy="432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8775" y="360133"/>
            <a:ext cx="637662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评分标准</a:t>
            </a:r>
            <a:endParaRPr lang="en-US" altLang="zh-CN" sz="2000" b="1" dirty="0"/>
          </a:p>
          <a:p>
            <a:endParaRPr lang="en-US" altLang="zh-CN" sz="2000" dirty="0"/>
          </a:p>
          <a:p>
            <a:r>
              <a:rPr lang="zh-CN" altLang="en-US" sz="2000" dirty="0"/>
              <a:t>归一化加分制（满分</a:t>
            </a:r>
            <a:r>
              <a:rPr lang="en-US" altLang="zh-CN" sz="2000" dirty="0"/>
              <a:t>100</a:t>
            </a:r>
            <a:r>
              <a:rPr lang="zh-CN" altLang="en-US" sz="2000" dirty="0"/>
              <a:t>）</a:t>
            </a:r>
            <a:endParaRPr lang="en-US" altLang="zh-CN" sz="2000" dirty="0"/>
          </a:p>
        </p:txBody>
      </p:sp>
      <p:graphicFrame>
        <p:nvGraphicFramePr>
          <p:cNvPr id="7" name="表格 7"/>
          <p:cNvGraphicFramePr>
            <a:graphicFrameLocks noGrp="1"/>
          </p:cNvGraphicFramePr>
          <p:nvPr/>
        </p:nvGraphicFramePr>
        <p:xfrm>
          <a:off x="358775" y="1553599"/>
          <a:ext cx="6683048" cy="217831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905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6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6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2425"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完成内容</a:t>
                      </a:r>
                    </a:p>
                  </a:txBody>
                  <a:tcPr>
                    <a:solidFill>
                      <a:srgbClr val="A41E3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分数</a:t>
                      </a:r>
                    </a:p>
                  </a:txBody>
                  <a:tcPr>
                    <a:solidFill>
                      <a:srgbClr val="A41E3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2000" dirty="0"/>
                    </a:p>
                  </a:txBody>
                  <a:tcPr>
                    <a:solidFill>
                      <a:srgbClr val="A41E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2425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代码能正确绘制词云（包括调库实现）</a:t>
                      </a:r>
                    </a:p>
                  </a:txBody>
                  <a:tcPr>
                    <a:solidFill>
                      <a:srgbClr val="E3A9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60</a:t>
                      </a:r>
                      <a:endParaRPr lang="zh-CN" altLang="en-US" sz="1800" dirty="0"/>
                    </a:p>
                  </a:txBody>
                  <a:tcPr>
                    <a:solidFill>
                      <a:srgbClr val="E3A9A7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altLang="zh-CN" sz="1800" dirty="0"/>
                        <a:t>100</a:t>
                      </a:r>
                      <a:endParaRPr lang="zh-CN" altLang="en-US" sz="1800" dirty="0"/>
                    </a:p>
                  </a:txBody>
                  <a:tcPr>
                    <a:solidFill>
                      <a:srgbClr val="E3A9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425">
                <a:tc>
                  <a:txBody>
                    <a:bodyPr/>
                    <a:lstStyle/>
                    <a:p>
                      <a:r>
                        <a:rPr lang="zh-CN" altLang="en-US" sz="1800"/>
                        <a:t>实现</a:t>
                      </a:r>
                      <a:r>
                        <a:rPr lang="en-US" altLang="zh-CN" sz="1800"/>
                        <a:t>TF-IDF</a:t>
                      </a:r>
                      <a:r>
                        <a:rPr lang="zh-CN" altLang="en-US" sz="1800" dirty="0"/>
                        <a:t>作为词频统计的指标</a:t>
                      </a:r>
                    </a:p>
                  </a:txBody>
                  <a:tcPr>
                    <a:solidFill>
                      <a:srgbClr val="E3A9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40</a:t>
                      </a:r>
                      <a:endParaRPr lang="zh-CN" altLang="en-US" sz="1800" dirty="0"/>
                    </a:p>
                  </a:txBody>
                  <a:tcPr>
                    <a:solidFill>
                      <a:srgbClr val="E3A9A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rgbClr val="E3A9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425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创新点</a:t>
                      </a:r>
                    </a:p>
                  </a:txBody>
                  <a:tcPr>
                    <a:solidFill>
                      <a:srgbClr val="E3A9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10</a:t>
                      </a:r>
                      <a:endParaRPr lang="zh-CN" altLang="en-US" sz="1800" dirty="0"/>
                    </a:p>
                  </a:txBody>
                  <a:tcPr>
                    <a:solidFill>
                      <a:srgbClr val="E3A9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10</a:t>
                      </a:r>
                      <a:endParaRPr lang="zh-CN" altLang="en-US" sz="1800" dirty="0"/>
                    </a:p>
                  </a:txBody>
                  <a:tcPr>
                    <a:solidFill>
                      <a:srgbClr val="E3A9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未标题-2-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635"/>
            <a:ext cx="9143365" cy="51841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189" y="109855"/>
            <a:ext cx="1338221" cy="432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44550" y="944880"/>
            <a:ext cx="5455285" cy="236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/>
              <a:t>所需文件</a:t>
            </a: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/>
              <a:t>1. dataset中的20个.txt文件作为词云来源</a:t>
            </a:r>
          </a:p>
          <a:p>
            <a:pPr algn="l">
              <a:buClrTx/>
              <a:buSzTx/>
              <a:buFontTx/>
            </a:pPr>
            <a:r>
              <a:rPr lang="zh-CN" altLang="en-US" sz="2000"/>
              <a:t>2. 停用词复用lab1中的cn_stopwords.txt</a:t>
            </a:r>
          </a:p>
          <a:p>
            <a:pPr algn="l">
              <a:buClrTx/>
              <a:buSzTx/>
              <a:buFontTx/>
            </a:pPr>
            <a:r>
              <a:rPr lang="zh-CN" altLang="en-US" sz="2000"/>
              <a:t>3. msyh.ttf文件为微软雅黑中文字体文件，在绘制词云时需要用，否则无法显示中文。大家也可以在网上下载自己喜欢的其他字体。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未标题-2-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635"/>
            <a:ext cx="9143365" cy="51841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189" y="109855"/>
            <a:ext cx="1338221" cy="432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6270" y="975995"/>
            <a:ext cx="6734810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提交要求</a:t>
            </a:r>
          </a:p>
          <a:p>
            <a:endParaRPr lang="zh-CN" altLang="en-US" sz="2800"/>
          </a:p>
          <a:p>
            <a:r>
              <a:rPr lang="en-US" altLang="zh-CN" sz="2000"/>
              <a:t>1. </a:t>
            </a:r>
            <a:r>
              <a:rPr lang="zh-CN" altLang="en-US" sz="2000"/>
              <a:t>报告页数在</a:t>
            </a:r>
            <a:r>
              <a:rPr lang="en-US" altLang="zh-CN" sz="2000"/>
              <a:t>3</a:t>
            </a:r>
            <a:r>
              <a:rPr lang="zh-CN" altLang="en-US" sz="2000"/>
              <a:t>页即以内。</a:t>
            </a:r>
          </a:p>
          <a:p>
            <a:r>
              <a:rPr lang="en-US" altLang="zh-CN" sz="2000"/>
              <a:t>2. </a:t>
            </a:r>
            <a:r>
              <a:rPr lang="zh-CN" altLang="en-US" sz="2000"/>
              <a:t>报告内容包括但不限于使用的库和</a:t>
            </a:r>
            <a:r>
              <a:rPr lang="en-US" altLang="zh-CN" sz="2000"/>
              <a:t>API</a:t>
            </a:r>
            <a:r>
              <a:rPr lang="zh-CN" altLang="en-US" sz="2000"/>
              <a:t>，</a:t>
            </a:r>
            <a:r>
              <a:rPr lang="en-US" altLang="zh-CN" sz="2000"/>
              <a:t>TF-IDF</a:t>
            </a:r>
            <a:r>
              <a:rPr lang="zh-CN" altLang="en-US" sz="2000"/>
              <a:t>指标实现，最终词云成果展示。</a:t>
            </a:r>
          </a:p>
          <a:p>
            <a:r>
              <a:rPr lang="en-US" altLang="zh-CN" sz="2000"/>
              <a:t>3. </a:t>
            </a:r>
            <a:r>
              <a:rPr lang="zh-CN" altLang="en-US" sz="2000"/>
              <a:t>提交截止时间：</a:t>
            </a:r>
            <a:r>
              <a:rPr lang="en-US" altLang="zh-CN" sz="2000"/>
              <a:t>2025.03.20</a:t>
            </a:r>
          </a:p>
          <a:p>
            <a:r>
              <a:rPr lang="en-US" altLang="zh-CN" sz="2000"/>
              <a:t>4. </a:t>
            </a:r>
            <a:r>
              <a:rPr lang="zh-CN" altLang="en-US" sz="2000"/>
              <a:t>提交网址：</a:t>
            </a:r>
            <a:r>
              <a:rPr lang="en-US" altLang="zh-CN" sz="2000">
                <a:hlinkClick r:id="rId6" action="ppaction://hlinkfile"/>
              </a:rPr>
              <a:t>https://send2me.cn/kN1j81Cu/T3WsHR6InIXdsQ</a:t>
            </a:r>
            <a:endParaRPr lang="en-US" altLang="zh-CN" sz="200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2e899299-33c4-4365-a5a8-3b57ab2e0552"/>
  <p:tag name="COMMONDATA" val="eyJoZGlkIjoiZjc1ZGJiNWNkMjc4MzhiZGFlZmJlYTBiNjg0NDQ3ZTQ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164,&quot;width&quot;:14399}"/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164,&quot;width&quot;:14399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164,&quot;width&quot;:14399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164,&quot;width&quot;:14399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164,&quot;width&quot;:14399}"/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164,&quot;width&quot;:14399}"/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164,&quot;width&quot;:14399}"/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343</Words>
  <Application>Microsoft Office PowerPoint</Application>
  <PresentationFormat>自定义</PresentationFormat>
  <Paragraphs>47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DengXian</vt:lpstr>
      <vt:lpstr>华文仿宋</vt:lpstr>
      <vt:lpstr>Arial</vt:lpstr>
      <vt:lpstr>Calibri</vt:lpstr>
      <vt:lpstr>Calibri Light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snow noir</dc:creator>
  <cp:lastModifiedBy>佳亮 李</cp:lastModifiedBy>
  <cp:revision>360</cp:revision>
  <dcterms:created xsi:type="dcterms:W3CDTF">2022-11-20T13:09:00Z</dcterms:created>
  <dcterms:modified xsi:type="dcterms:W3CDTF">2025-03-06T08:36:20Z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254FF2771D4FCBA4EA397663185A2146</vt:lpwstr>
  </property>
  <property fmtid="{D5CDD505-2E9C-101B-9397-08002B2CF9AE}" pid="3" name="KSOProductBuildVer">
    <vt:lpwstr>2052-12.1.0.20305</vt:lpwstr>
  </property>
</Properties>
</file>

<file path=docProps/thumbnail.jpeg>
</file>